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8" r:id="rId3"/>
    <p:sldId id="284" r:id="rId4"/>
    <p:sldId id="273" r:id="rId5"/>
    <p:sldId id="292" r:id="rId6"/>
    <p:sldId id="265" r:id="rId7"/>
    <p:sldId id="291" r:id="rId8"/>
    <p:sldId id="282" r:id="rId9"/>
    <p:sldId id="279" r:id="rId10"/>
    <p:sldId id="297" r:id="rId11"/>
    <p:sldId id="285" r:id="rId12"/>
    <p:sldId id="286" r:id="rId13"/>
    <p:sldId id="288" r:id="rId14"/>
    <p:sldId id="296" r:id="rId15"/>
    <p:sldId id="298" r:id="rId16"/>
    <p:sldId id="299" r:id="rId17"/>
    <p:sldId id="275" r:id="rId18"/>
    <p:sldId id="294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" initials="d" lastIdx="1" clrIdx="0">
    <p:extLst>
      <p:ext uri="{19B8F6BF-5375-455C-9EA6-DF929625EA0E}">
        <p15:presenceInfo xmlns:p15="http://schemas.microsoft.com/office/powerpoint/2012/main" userId="david" providerId="None"/>
      </p:ext>
    </p:extLst>
  </p:cmAuthor>
  <p:cmAuthor id="2" name="Jacob Everitt" initials="JE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5F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16A8F4-99AB-4D6F-A50A-3B1FFA79F5DB}" v="48" dt="2020-02-28T00:26:28.822"/>
    <p1510:client id="{C835681C-568C-4268-A512-DF0CC8B8BA5C}" v="495" dt="2020-02-27T23:38:47.819"/>
    <p1510:client id="{6D891A27-38B1-49E2-8A88-96252FBD2E3F}" v="17" dt="2020-02-27T22:37:36.739"/>
    <p1510:client id="{C820140F-01F3-4E6D-B78D-C9DF775FCC6D}" v="1893" dt="2020-02-28T03:41:02.9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A7404-F3BB-4637-BC1E-43144CF31940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74180-3E79-4F03-92A2-EDEA03F8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5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https://rpubs.com/Jeveritt/578647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4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1610 to 1640 inflow effects the Storage (Has duration droughts)</a:t>
            </a:r>
          </a:p>
          <a:p>
            <a:r>
              <a:rPr lang="en-US" dirty="0"/>
              <a:t>1570 to 1600 inflow effects the Storage (Has high intensity droughts)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58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9B81-B18B-4A8D-81DF-F1F019B3D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B4932-4C20-4C2B-8553-63E0EC232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91AD2-A778-45E8-832D-581E91BB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029FA-3827-4E24-817F-2C4038D4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AE53A-58DF-4BB5-B6C8-C3406EAB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6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CD40-3CE7-4D94-9F8D-4699907E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A81C6-8D63-4D14-85FB-28DBDDA2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58276-AE2D-4B0C-B5BE-ACBEDE84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376B4-1644-4A45-A859-98074201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19AC1-B4A0-41BF-BF35-5FBD1E4B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F6987-8D03-4805-ACA6-63B84A10B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B1D95-75C2-4FAD-B8D7-320084A77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6BEE5-A1B9-43F9-BF4C-2D156645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B4D6D-731B-4B28-82C3-40609370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FD966-0476-41B0-B3CB-1E475BB1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EFF2-53E6-4B5C-9AEF-8D64252E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9B1E-0B02-4ECD-9A49-11BA096D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B7CEF-9CE8-4901-8B9E-0DF2C632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61FF7-C668-4A34-AA1B-27E91524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71A8D-51F1-46AD-9C66-35907809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D4C6-8338-48A8-9CCD-69BF180F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36C3F-5429-4BDF-957D-8F8BF711A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A0FC6-6292-495B-972E-D76C0077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8B887-83EF-4322-A8F5-C193A425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E5E31-0915-4621-BAFC-1460C879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5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D228-0D08-4942-889C-6E19E407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3394-DC38-44D9-B7C2-0E3524D56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31B5F-4229-422E-B930-67E5931D6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E32AF-4FBE-4955-B719-0144D52D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BED52-45DE-4DFA-A616-E2099F97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1A927-F385-4034-B8B8-95CF5B12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688E-C884-4AF3-868C-C07240A1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7FA8D-3F27-47ED-8127-7277399E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F4631-7D33-43F6-A7D0-ECE59338E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B7044-F551-4BDD-B779-47139FC92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86358-6FE7-45F7-BE7F-FAD361FAF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C215E-858A-4A2D-A549-0BE6FBDEE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48EFC-7240-47E7-9472-1D8B011F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62B80-110D-4FB3-AE9C-CA633C44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5FAF-AB07-4129-9E59-E487C270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83089B-53AE-449D-BBA8-CC483459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7BD1E-823B-445A-8913-901079EC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DD2EC-336B-465D-A59A-A7E1D78B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5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BF14E-7F3B-4182-A913-5F950673C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407D5-C287-4E88-9A7E-117D24F1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0506A-7D10-49B1-A6E5-77CF08BA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9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A3B3-52E5-4F7D-BF88-EB54DDD3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099B6-FE4B-467A-9529-7E961F854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EEB35-CFE0-4195-9ACD-A9E5227D9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D3B20-C513-4E47-B1B8-9A7C10D8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971CB-8D75-4B43-B934-47DBB64F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62C1F-EFF9-41C3-9D29-B2F6C674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7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FAFB-C6E2-4806-817D-C77CC892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72F52-161C-419A-9EC0-C098E72E4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12745-8006-4553-B30C-1883C3BD3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6303C-02BC-47A0-94FA-EF6AD0F2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620B6-4556-4ECD-B758-E0ACD9FC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C524D-7C34-4770-A798-E51BFF59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4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15703-68A0-428C-B5C3-64B54221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10F4F-3783-4F27-BE52-3C1AB076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6426B-09C0-4DE7-A345-32D2B6615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E4A95-60A2-4E6F-B97D-7E2DDF1A40FD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0A2B9-DFD0-447E-94C9-61DD814FB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FF16D-1378-4EAA-8643-AF165C00A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6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9753-6745-4FB7-8269-911FC36C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9060" y="267315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spcAft>
                <a:spcPts val="2000"/>
              </a:spcAft>
            </a:pPr>
            <a:r>
              <a:rPr lang="en-US" sz="4400" b="1" dirty="0">
                <a:solidFill>
                  <a:srgbClr val="FF0000"/>
                </a:solidFill>
                <a:latin typeface="Comic Sans MS"/>
              </a:rPr>
              <a:t>Bottom-up Vulnerability Analysis</a:t>
            </a:r>
            <a:br>
              <a:rPr lang="en-US" sz="4400" b="1" dirty="0">
                <a:latin typeface="Comic Sans MS" panose="030F0702030302020204" pitchFamily="66" charset="0"/>
              </a:rPr>
            </a:br>
            <a:r>
              <a:rPr lang="en-US" sz="3600" b="1" dirty="0">
                <a:solidFill>
                  <a:srgbClr val="0070C0"/>
                </a:solidFill>
                <a:latin typeface="Comic Sans MS"/>
              </a:rPr>
              <a:t>Preliminary results &amp; discussion</a:t>
            </a:r>
            <a:endParaRPr lang="en-US" sz="3600" b="1" dirty="0">
              <a:solidFill>
                <a:srgbClr val="FF0000"/>
              </a:solidFill>
              <a:latin typeface="Comic Sans M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38053-BA23-4F98-8EEF-2453E1E73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70" y="3856562"/>
            <a:ext cx="4028388" cy="1655762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Jacob </a:t>
            </a:r>
            <a:r>
              <a:rPr lang="en-US" dirty="0" err="1">
                <a:latin typeface="Comic Sans MS" panose="030F0702030302020204" pitchFamily="66" charset="0"/>
              </a:rPr>
              <a:t>Everitt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David E. Rosenberg</a:t>
            </a:r>
          </a:p>
          <a:p>
            <a:r>
              <a:rPr lang="en-US" dirty="0">
                <a:latin typeface="Comic Sans MS" panose="030F0702030302020204" pitchFamily="66" charset="0"/>
              </a:rPr>
              <a:t>February 28</a:t>
            </a:r>
            <a:r>
              <a:rPr lang="en-US" baseline="30000" dirty="0">
                <a:latin typeface="Comic Sans MS" panose="030F0702030302020204" pitchFamily="66" charset="0"/>
              </a:rPr>
              <a:t>th</a:t>
            </a:r>
            <a:r>
              <a:rPr lang="en-US" dirty="0">
                <a:latin typeface="Comic Sans MS" panose="030F0702030302020204" pitchFamily="66" charset="0"/>
              </a:rPr>
              <a:t>, 2020</a:t>
            </a:r>
          </a:p>
        </p:txBody>
      </p:sp>
      <p:pic>
        <p:nvPicPr>
          <p:cNvPr id="1026" name="Picture 2" descr="Image result for usu research symbol">
            <a:extLst>
              <a:ext uri="{FF2B5EF4-FFF2-40B4-BE49-F238E27FC236}">
                <a16:creationId xmlns:a16="http://schemas.microsoft.com/office/drawing/2014/main" id="{DEDB4BB7-5491-4511-A538-900DE4366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8" b="16592"/>
          <a:stretch/>
        </p:blipFill>
        <p:spPr bwMode="auto">
          <a:xfrm>
            <a:off x="1260001" y="5410986"/>
            <a:ext cx="1929205" cy="13016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564DAA-D77E-4FF9-A29E-5013FF145A24}"/>
              </a:ext>
            </a:extLst>
          </p:cNvPr>
          <p:cNvSpPr/>
          <p:nvPr/>
        </p:nvSpPr>
        <p:spPr>
          <a:xfrm>
            <a:off x="7157783" y="5881624"/>
            <a:ext cx="46977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Weber Basin Water Conservancy District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3D2B1-D14B-4413-A8AC-5A392F047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118" y="3429000"/>
            <a:ext cx="4289102" cy="238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05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10034" y="3131572"/>
            <a:ext cx="2695752" cy="286232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108 inflow-demand-sediment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mic Sans MS"/>
              </a:rPr>
              <a:t>Percent of 30 years system storage below </a:t>
            </a:r>
            <a:r>
              <a:rPr lang="en-US" dirty="0">
                <a:solidFill>
                  <a:srgbClr val="FFFF00"/>
                </a:solidFill>
                <a:latin typeface="Comic Sans MS"/>
              </a:rPr>
              <a:t>moderate</a:t>
            </a:r>
            <a:r>
              <a:rPr lang="en-US" dirty="0">
                <a:latin typeface="Comic Sans MS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mic Sans MS"/>
              </a:rPr>
              <a:t>severe</a:t>
            </a:r>
            <a:r>
              <a:rPr lang="en-US" dirty="0">
                <a:latin typeface="Comic Sans MS"/>
              </a:rPr>
              <a:t>, </a:t>
            </a:r>
            <a:r>
              <a:rPr lang="en-US" dirty="0">
                <a:solidFill>
                  <a:srgbClr val="FF0000"/>
                </a:solidFill>
                <a:latin typeface="Comic Sans MS"/>
              </a:rPr>
              <a:t>extreme</a:t>
            </a:r>
            <a:r>
              <a:rPr lang="en-US" dirty="0">
                <a:latin typeface="Comic Sans MS"/>
              </a:rPr>
              <a:t>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490595" y="697119"/>
            <a:ext cx="11004606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Storage mildly sensitive to 10% storage loss; At 30% sedimentation, storage more sensitive to inflows than demand</a:t>
            </a:r>
            <a:endParaRPr lang="en-US" sz="2600" dirty="0">
              <a:latin typeface="Comic Sans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E0E0A7-6DAD-4622-8968-D9A28B0B8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756" y="2369365"/>
            <a:ext cx="942975" cy="228600"/>
          </a:xfrm>
          <a:prstGeom prst="rect">
            <a:avLst/>
          </a:prstGeom>
        </p:spPr>
      </p:pic>
      <p:pic>
        <p:nvPicPr>
          <p:cNvPr id="4" name="Picture 5" descr="A picture containing map&#10;&#10;Description generated with very high confidence">
            <a:extLst>
              <a:ext uri="{FF2B5EF4-FFF2-40B4-BE49-F238E27FC236}">
                <a16:creationId xmlns:a16="http://schemas.microsoft.com/office/drawing/2014/main" id="{25813AA8-32BB-4E02-87B9-571987006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160" y="1564320"/>
            <a:ext cx="9051401" cy="545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23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18484"/>
            <a:ext cx="11004606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Long &amp; severe droughts drop reservoir storage below 280,000 acre-feet even with 0% sedimentation</a:t>
            </a:r>
            <a:endParaRPr lang="en-US" sz="2600" dirty="0">
              <a:latin typeface="Comic Sans M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64878A-4848-490B-80D9-28767910E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29" y="1536700"/>
            <a:ext cx="7367722" cy="515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18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73348"/>
            <a:ext cx="11004606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Monthly shortages insensitive to reservoir sedimentation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85F5ED-7ED3-4ADB-A0B9-FE6099B2C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76" y="1124712"/>
            <a:ext cx="7746275" cy="54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7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18484"/>
            <a:ext cx="11004606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Largest shortages coincide with low storage and inflows (expected) 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098A6-2478-4E83-AA44-9448DC9FA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7" y="1316736"/>
            <a:ext cx="7760333" cy="543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80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17CA1439-4CE0-4182-9E86-97A6F3104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198" y="151437"/>
            <a:ext cx="10015958" cy="66708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044836" y="5280675"/>
            <a:ext cx="4090750" cy="10156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75000"/>
                </a:schemeClr>
              </a:solidFill>
              <a:highlight>
                <a:srgbClr val="FFFF00"/>
              </a:highlight>
              <a:latin typeface="Comic Sans M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  <a:latin typeface="Comic Sans MS"/>
              </a:rPr>
              <a:t>Percent of years </a:t>
            </a:r>
            <a:r>
              <a:rPr lang="en-US" sz="2000" dirty="0" err="1">
                <a:solidFill>
                  <a:srgbClr val="00B050"/>
                </a:solidFill>
                <a:latin typeface="Comic Sans MS"/>
              </a:rPr>
              <a:t>Riverware</a:t>
            </a:r>
            <a:r>
              <a:rPr lang="en-US" sz="2000" dirty="0">
                <a:solidFill>
                  <a:srgbClr val="00B050"/>
                </a:solidFill>
                <a:latin typeface="Comic Sans MS"/>
              </a:rPr>
              <a:t> shortage &gt; DCP shortage</a:t>
            </a:r>
            <a:endParaRPr lang="en-US" sz="2000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18027" y="406955"/>
            <a:ext cx="11004606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 err="1">
                <a:solidFill>
                  <a:srgbClr val="0000FF"/>
                </a:solidFill>
                <a:latin typeface="Comic Sans MS"/>
              </a:rPr>
              <a:t>Riverware</a:t>
            </a:r>
            <a:r>
              <a:rPr lang="en-US" sz="2800" b="1" dirty="0">
                <a:solidFill>
                  <a:srgbClr val="0000FF"/>
                </a:solidFill>
                <a:latin typeface="Comic Sans MS"/>
              </a:rPr>
              <a:t> model shorts users more than Drought Contingency Plan across all tested inflow &amp; demand scenarios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BB7AA-355E-468E-9210-FBF4EF38CC10}"/>
              </a:ext>
            </a:extLst>
          </p:cNvPr>
          <p:cNvSpPr/>
          <p:nvPr/>
        </p:nvSpPr>
        <p:spPr>
          <a:xfrm>
            <a:off x="6195570" y="5251738"/>
            <a:ext cx="4486218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75000"/>
                </a:schemeClr>
              </a:solidFill>
              <a:highlight>
                <a:srgbClr val="FFFF00"/>
              </a:highlight>
              <a:latin typeface="Comic Sans M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/>
              </a:rPr>
              <a:t>Sedimentation = 0%</a:t>
            </a:r>
            <a:endParaRPr lang="en-US" dirty="0">
              <a:latin typeface="Comic Sans M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974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C5DDB-82D5-4863-BC73-8D790078E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 err="1">
                <a:latin typeface="Comic Sans MS"/>
                <a:cs typeface="Calibri"/>
              </a:rPr>
              <a:t>UofU</a:t>
            </a:r>
            <a:r>
              <a:rPr lang="en-US" sz="2400" dirty="0">
                <a:latin typeface="Comic Sans MS"/>
                <a:cs typeface="Calibri"/>
              </a:rPr>
              <a:t> suggested increase of 1,600 to 3,300 acre-feet/year increases for 3.7 and 4.0 feet/year (assume full pool of 9,970 acre-feet).</a:t>
            </a:r>
            <a:endParaRPr lang="en-US"/>
          </a:p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When we multiply area by rates:</a:t>
            </a:r>
          </a:p>
          <a:p>
            <a:pPr lvl="1"/>
            <a:r>
              <a:rPr lang="en-US" dirty="0">
                <a:latin typeface="Comic Sans MS"/>
                <a:cs typeface="Calibri"/>
              </a:rPr>
              <a:t>~ 30,000 acre-feet per year total evap.</a:t>
            </a:r>
            <a:endParaRPr lang="en-US" dirty="0">
              <a:latin typeface="Calibri" panose="020F0502020204030204"/>
              <a:cs typeface="Calibri"/>
            </a:endParaRPr>
          </a:p>
          <a:p>
            <a:pPr lvl="1"/>
            <a:r>
              <a:rPr lang="en-US" dirty="0">
                <a:latin typeface="Comic Sans MS"/>
                <a:cs typeface="Calibri"/>
              </a:rPr>
              <a:t>~ +6,600 to +8,000 acre-feet/year additional over 3.2 feet/year rate</a:t>
            </a:r>
          </a:p>
          <a:p>
            <a:pPr marL="0" indent="0">
              <a:buNone/>
            </a:pPr>
            <a:r>
              <a:rPr lang="en-US" sz="2400" dirty="0">
                <a:latin typeface="Comic Sans MS"/>
                <a:cs typeface="Calibri"/>
              </a:rPr>
              <a:t>4. Evap. will decrease as reservoir storage drops (e.g., many scenarios)</a:t>
            </a:r>
          </a:p>
          <a:p>
            <a:pPr marL="0" indent="0">
              <a:buNone/>
            </a:pPr>
            <a:r>
              <a:rPr lang="en-US" sz="2400" dirty="0">
                <a:latin typeface="Comic Sans MS"/>
                <a:cs typeface="Calibri"/>
              </a:rPr>
              <a:t>5. 8,000 acre-feet is real water, but maybe noise for a vulnerability study?</a:t>
            </a:r>
          </a:p>
          <a:p>
            <a:endParaRPr lang="en-US" sz="2400" dirty="0">
              <a:cs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685550-8733-40E6-8A2D-95AA5A3E4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113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rgbClr val="0000FF"/>
                </a:solidFill>
                <a:latin typeface="Comic Sans MS"/>
              </a:rPr>
              <a:t>We are still working on evaporation</a:t>
            </a:r>
            <a:endParaRPr lang="en-US" sz="3600" dirty="0"/>
          </a:p>
          <a:p>
            <a:endParaRPr lang="en-US" sz="3600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1073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685550-8733-40E6-8A2D-95AA5A3E4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972" y="765126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600" dirty="0" err="1">
                <a:solidFill>
                  <a:srgbClr val="0000FF"/>
                </a:solidFill>
                <a:latin typeface="Comic Sans MS"/>
              </a:rPr>
              <a:t>Riverware</a:t>
            </a:r>
            <a:r>
              <a:rPr lang="en-US" sz="3600" dirty="0">
                <a:solidFill>
                  <a:srgbClr val="0000FF"/>
                </a:solidFill>
                <a:latin typeface="Comic Sans MS"/>
              </a:rPr>
              <a:t> underestimated Willard Bay evaporation</a:t>
            </a:r>
            <a:endParaRPr lang="en-US" sz="3600" dirty="0">
              <a:cs typeface="Calibri Light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55B7E7F-7254-4A4C-9062-FA4311C60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441095"/>
              </p:ext>
            </p:extLst>
          </p:nvPr>
        </p:nvGraphicFramePr>
        <p:xfrm>
          <a:off x="1041990" y="2324582"/>
          <a:ext cx="9992779" cy="2397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6159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1594884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1584251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  <a:gridCol w="1667485">
                  <a:extLst>
                    <a:ext uri="{9D8B030D-6E8A-4147-A177-3AD203B41FA5}">
                      <a16:colId xmlns:a16="http://schemas.microsoft.com/office/drawing/2014/main" val="3207933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Approach</a:t>
                      </a:r>
                      <a:endParaRPr lang="en-US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UDWR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/>
                        </a:rPr>
                        <a:t>Riverware</a:t>
                      </a:r>
                      <a:endParaRPr lang="en-US" dirty="0">
                        <a:solidFill>
                          <a:schemeClr val="tx1"/>
                        </a:solidFill>
                        <a:latin typeface="Comic Sans MS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(3.2 ft/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/>
                        </a:rPr>
                        <a:t>yr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U of U Historic</a:t>
                      </a:r>
                      <a:r>
                        <a:rPr lang="en-US" baseline="30000" dirty="0">
                          <a:solidFill>
                            <a:srgbClr val="0000FF"/>
                          </a:solidFill>
                          <a:latin typeface="Comic Sans MS"/>
                        </a:rPr>
                        <a:t>+</a:t>
                      </a:r>
                      <a:endParaRPr lang="en-US" baseline="30000" dirty="0">
                        <a:solidFill>
                          <a:srgbClr val="0000FF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(3.7 ft/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/>
                        </a:rPr>
                        <a:t>yr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U of U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Late 21st</a:t>
                      </a:r>
                      <a:r>
                        <a:rPr lang="en-US" baseline="30000" dirty="0">
                          <a:solidFill>
                            <a:srgbClr val="0000FF"/>
                          </a:solidFill>
                          <a:latin typeface="Comic Sans MS"/>
                        </a:rPr>
                        <a:t>+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(4.0 ft/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/>
                        </a:rPr>
                        <a:t>yr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mic Sans MS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Volume added over Historic (ac-ft/</a:t>
                      </a:r>
                      <a:r>
                        <a:rPr lang="en-US" sz="1800" b="0" i="0" u="none" strike="noStrike" noProof="0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yr</a:t>
                      </a:r>
                      <a:r>
                        <a:rPr lang="en-US" sz="1800" b="0" i="0" u="none" strike="noStrike" noProof="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)</a:t>
                      </a:r>
                      <a:r>
                        <a:rPr lang="en-US" sz="1800" b="0" i="0" u="none" strike="noStrike" noProof="0" dirty="0">
                          <a:solidFill>
                            <a:srgbClr val="0000FF"/>
                          </a:solidFill>
                          <a:latin typeface="Comic Sans MS"/>
                        </a:rPr>
                        <a:t>*</a:t>
                      </a:r>
                      <a:endParaRPr lang="en-US" dirty="0" err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--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3,300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Total evaporation volume (ac-ft/</a:t>
                      </a:r>
                      <a:r>
                        <a:rPr lang="en-US" sz="1800" b="1" i="0" u="none" strike="noStrike" noProof="0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yr</a:t>
                      </a:r>
                      <a:r>
                        <a:rPr lang="en-US" sz="1800" b="1" i="0" u="none" strike="noStrike" noProof="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)</a:t>
                      </a:r>
                      <a:endParaRPr lang="en-US" b="1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063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    Multiply rate by area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latin typeface="Comic Sans MS"/>
                        </a:rPr>
                        <a:t>*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31,400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37,200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39,400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    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Riverware</a:t>
                      </a: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 single-run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30 - 31,000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44 – 46,000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/>
                        </a:rPr>
                        <a:t>46 – 49,000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82323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26F30B4-2915-474E-A8E8-569CD2B605AB}"/>
              </a:ext>
            </a:extLst>
          </p:cNvPr>
          <p:cNvSpPr txBox="1"/>
          <p:nvPr/>
        </p:nvSpPr>
        <p:spPr>
          <a:xfrm>
            <a:off x="1157230" y="4798385"/>
            <a:ext cx="82976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FF"/>
                </a:solidFill>
                <a:cs typeface="Calibri"/>
              </a:rPr>
              <a:t>*</a:t>
            </a:r>
            <a:r>
              <a:rPr lang="en-US" dirty="0">
                <a:cs typeface="Calibri"/>
              </a:rPr>
              <a:t> At full pool</a:t>
            </a:r>
          </a:p>
          <a:p>
            <a:r>
              <a:rPr lang="en-US" dirty="0">
                <a:solidFill>
                  <a:srgbClr val="0000FF"/>
                </a:solidFill>
                <a:cs typeface="Calibri"/>
              </a:rPr>
              <a:t>+</a:t>
            </a:r>
            <a:r>
              <a:rPr lang="en-US" dirty="0">
                <a:cs typeface="Calibri"/>
              </a:rPr>
              <a:t> Ice free November to February (with ice add +0.3 to 0.4 ft/year to net evaporation)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8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8EF7-AEDA-4127-B14F-572680FD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0B0F0"/>
                </a:solidFill>
                <a:latin typeface="Comic Sans MS"/>
              </a:rPr>
              <a:t>Summary of System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2FD4B-5983-4106-A3E8-622356A82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9962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>
                <a:solidFill>
                  <a:srgbClr val="7030A0"/>
                </a:solidFill>
                <a:latin typeface="Comic Sans MS"/>
              </a:rPr>
              <a:t>Inflows and Demands</a:t>
            </a:r>
            <a:endParaRPr lang="en-US" dirty="0">
              <a:solidFill>
                <a:srgbClr val="7030A0"/>
              </a:solidFill>
              <a:latin typeface="Calibri" panose="020F0502020204030204"/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Currently okay</a:t>
            </a:r>
            <a:endParaRPr lang="en-US" sz="2000" dirty="0"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Start to hit moderate storage target with changes of ~100k acre-feet per year</a:t>
            </a:r>
            <a:endParaRPr lang="en-US" sz="2000" dirty="0">
              <a:cs typeface="Calibri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mic Sans MS"/>
              </a:rPr>
              <a:t>Sedimentation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Storage mildly sensitive to 10% reservoir volume loss</a:t>
            </a:r>
            <a:endParaRPr lang="en-US" sz="2000" dirty="0">
              <a:latin typeface="Comic Sans MS"/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Shortages insensitive to sedimentation</a:t>
            </a:r>
          </a:p>
          <a:p>
            <a:r>
              <a:rPr lang="en-US" sz="2400" dirty="0">
                <a:solidFill>
                  <a:srgbClr val="7030A0"/>
                </a:solidFill>
                <a:latin typeface="Comic Sans MS"/>
              </a:rPr>
              <a:t>Willard Bay Evaporation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System storage insensitive over 3.2 to 4.0 feet per year range tested</a:t>
            </a:r>
          </a:p>
          <a:p>
            <a:pPr marL="0" indent="0">
              <a:buNone/>
            </a:pPr>
            <a:endParaRPr lang="en-US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E154D8-530F-4595-B473-7385B330F4B8}"/>
              </a:ext>
            </a:extLst>
          </p:cNvPr>
          <p:cNvSpPr txBox="1">
            <a:spLocks/>
          </p:cNvSpPr>
          <p:nvPr/>
        </p:nvSpPr>
        <p:spPr>
          <a:xfrm>
            <a:off x="6172200" y="1825624"/>
            <a:ext cx="5300949" cy="4389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/>
            <a:r>
              <a:rPr lang="en-US" sz="2400" dirty="0">
                <a:solidFill>
                  <a:srgbClr val="7030A0"/>
                </a:solidFill>
                <a:latin typeface="Comic Sans MS"/>
              </a:rPr>
              <a:t>Factor Combinations</a:t>
            </a:r>
            <a:endParaRPr lang="en-US" sz="2400">
              <a:solidFill>
                <a:srgbClr val="7030A0"/>
              </a:solidFill>
              <a:latin typeface="Comic Sans MS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mic Sans MS"/>
              </a:rPr>
              <a:t>Long &amp; severe droughts drop reservoir storage below 280,000 acre-feet even with no sedimentation</a:t>
            </a:r>
            <a:endParaRPr lang="en-US" sz="2000">
              <a:solidFill>
                <a:schemeClr val="accent2">
                  <a:lumMod val="50000"/>
                </a:schemeClr>
              </a:solidFill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mic Sans MS"/>
              </a:rPr>
              <a:t>Largest shortages coincide with lower storage and inflows (expected)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,Sans-Serif" panose="020B0604020202020204" pitchFamily="34" charset="0"/>
              <a:buChar char="§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alibri" panose="020F0502020204030204"/>
              </a:rPr>
              <a:t>Storage more sensitive to inflow than demand changes at largest sedimentation rates</a:t>
            </a:r>
            <a:endParaRPr lang="en-US" sz="2000">
              <a:solidFill>
                <a:schemeClr val="accent2">
                  <a:lumMod val="50000"/>
                </a:schemeClr>
              </a:solidFill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,Sans-Serif" panose="020B0604020202020204" pitchFamily="34" charset="0"/>
              <a:buChar char="§"/>
            </a:pP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omic Sans MS"/>
                <a:cs typeface="Calibri" panose="020F0502020204030204"/>
              </a:rPr>
              <a:t>Riverware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mic Sans MS"/>
                <a:cs typeface="Calibri" panose="020F0502020204030204"/>
              </a:rPr>
              <a:t> shorts users more than DCP across tested inflow and demand scenarios. Increase DCP shortages, esp. for moderate tier?</a:t>
            </a:r>
            <a:r>
              <a:rPr lang="en-US" sz="2000" dirty="0">
                <a:solidFill>
                  <a:schemeClr val="accent2"/>
                </a:solidFill>
                <a:latin typeface="Comic Sans MS"/>
                <a:cs typeface="Calibri" panose="020F0502020204030204"/>
              </a:rPr>
              <a:t> 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en-US" sz="2000" dirty="0">
              <a:solidFill>
                <a:srgbClr val="ED7D31"/>
              </a:solidFill>
              <a:latin typeface="Comic Sans MS"/>
              <a:cs typeface="Calibri" panose="020F0502020204030204"/>
            </a:endParaRPr>
          </a:p>
          <a:p>
            <a:endParaRPr lang="en-US" sz="2400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28509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C5DDB-82D5-4863-BC73-8D790078E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Get evaporation results to work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7030A0"/>
                </a:solidFill>
                <a:latin typeface="Comic Sans MS"/>
                <a:cs typeface="Calibri"/>
              </a:rPr>
              <a:t>Relate demand scenario values back to multiple sub-factors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Look at Willard Bay storage individually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7030A0"/>
                </a:solidFill>
                <a:latin typeface="Comic Sans MS"/>
                <a:cs typeface="Calibri"/>
              </a:rPr>
              <a:t>Relate average and max annual shortages</a:t>
            </a:r>
            <a:endParaRPr lang="en-US" sz="2400" dirty="0">
              <a:solidFill>
                <a:srgbClr val="7030A0"/>
              </a:solidFill>
              <a:latin typeface="Comic Sans MS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Draft report/thesis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7030A0"/>
                </a:solidFill>
                <a:latin typeface="Comic Sans MS"/>
                <a:cs typeface="Calibri"/>
              </a:rPr>
              <a:t>Jacob defend thesis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Final report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685550-8733-40E6-8A2D-95AA5A3E4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113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rgbClr val="0000FF"/>
                </a:solidFill>
                <a:latin typeface="Comic Sans MS"/>
              </a:rPr>
              <a:t>Our Next Steps </a:t>
            </a:r>
            <a:endParaRPr lang="en-US" sz="3600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92696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EC46-A20D-41B9-81BB-9FCC58DBD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163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0000FF"/>
                </a:solidFill>
                <a:latin typeface="Comic Sans MS"/>
              </a:rPr>
              <a:t>Discussion Items</a:t>
            </a:r>
            <a:endParaRPr lang="en-US" sz="3600" b="1" dirty="0"/>
          </a:p>
          <a:p>
            <a:endParaRPr lang="en-US" sz="3600" b="1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01040-E47C-4DF0-9213-21716D29C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5748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What do you like?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/>
              <a:t>What is new for you? What may change how you will manage?</a:t>
            </a:r>
            <a:endParaRPr lang="en-US" dirty="0">
              <a:cs typeface="Calibri" panose="020F0502020204030204"/>
            </a:endParaRP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What should we clarify/add/change for draft &amp; final reports?</a:t>
            </a:r>
            <a:endParaRPr lang="en-US" dirty="0">
              <a:cs typeface="Calibri" panose="020F0502020204030204"/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8213D7C6-660C-4EB9-A9A4-2A24F6EDE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350" y="1251030"/>
            <a:ext cx="6312059" cy="41823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57F736-3723-48C8-87D2-0D63004DE333}"/>
              </a:ext>
            </a:extLst>
          </p:cNvPr>
          <p:cNvSpPr txBox="1"/>
          <p:nvPr/>
        </p:nvSpPr>
        <p:spPr>
          <a:xfrm>
            <a:off x="5959033" y="4608654"/>
            <a:ext cx="4903807" cy="646331"/>
          </a:xfrm>
          <a:prstGeom prst="rect">
            <a:avLst/>
          </a:prstGeom>
          <a:solidFill>
            <a:srgbClr val="FFFF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Comic Sans MS"/>
                <a:cs typeface="Arial"/>
              </a:rPr>
              <a:t>Percent of June 1 system storage values below 380,000 acre-feet​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7079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8AA9AD-669A-44D3-B54A-0659301EB2EF}"/>
              </a:ext>
            </a:extLst>
          </p:cNvPr>
          <p:cNvSpPr txBox="1"/>
          <p:nvPr/>
        </p:nvSpPr>
        <p:spPr>
          <a:xfrm>
            <a:off x="2902628" y="330764"/>
            <a:ext cx="9190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Key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45086-17B3-425F-B0D3-4A34674DCC63}"/>
              </a:ext>
            </a:extLst>
          </p:cNvPr>
          <p:cNvSpPr txBox="1"/>
          <p:nvPr/>
        </p:nvSpPr>
        <p:spPr>
          <a:xfrm>
            <a:off x="168964" y="1321964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1. Identify factors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1FA3A-D707-42EA-9C63-4D98D280993E}"/>
              </a:ext>
            </a:extLst>
          </p:cNvPr>
          <p:cNvSpPr txBox="1"/>
          <p:nvPr/>
        </p:nvSpPr>
        <p:spPr>
          <a:xfrm>
            <a:off x="168964" y="2930862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2. Develop scenarios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85880-C0E4-4B2F-92B0-40C606621441}"/>
              </a:ext>
            </a:extLst>
          </p:cNvPr>
          <p:cNvSpPr txBox="1"/>
          <p:nvPr/>
        </p:nvSpPr>
        <p:spPr>
          <a:xfrm>
            <a:off x="168965" y="3804463"/>
            <a:ext cx="306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3. Run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Riverware</a:t>
            </a: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 /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Riversmart</a:t>
            </a:r>
            <a:endParaRPr lang="en-US" sz="2000" dirty="0">
              <a:solidFill>
                <a:srgbClr val="260F99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57EF7-0BB4-4354-844B-49F400DC4485}"/>
              </a:ext>
            </a:extLst>
          </p:cNvPr>
          <p:cNvSpPr txBox="1"/>
          <p:nvPr/>
        </p:nvSpPr>
        <p:spPr>
          <a:xfrm>
            <a:off x="168965" y="4751021"/>
            <a:ext cx="426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4. Define vulnerability criteria (Fraction of years 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9B0A0-37F4-450D-853E-D225D85E913A}"/>
              </a:ext>
            </a:extLst>
          </p:cNvPr>
          <p:cNvSpPr txBox="1"/>
          <p:nvPr/>
        </p:nvSpPr>
        <p:spPr>
          <a:xfrm>
            <a:off x="168964" y="5754851"/>
            <a:ext cx="33494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>
              <a:spcAft>
                <a:spcPts val="1200"/>
              </a:spcAft>
            </a:pP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5. Visualize vulnerabilities</a:t>
            </a:r>
          </a:p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6. Discuss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7D373-5BB7-412C-B4F2-2EB5722EFE31}"/>
              </a:ext>
            </a:extLst>
          </p:cNvPr>
          <p:cNvSpPr/>
          <p:nvPr/>
        </p:nvSpPr>
        <p:spPr>
          <a:xfrm>
            <a:off x="4770782" y="5744549"/>
            <a:ext cx="5257800" cy="7389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Contour plots</a:t>
            </a:r>
          </a:p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Time series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E84F-7500-4885-84E6-09F485ABC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7" r="36857"/>
          <a:stretch/>
        </p:blipFill>
        <p:spPr>
          <a:xfrm>
            <a:off x="5932098" y="5852418"/>
            <a:ext cx="740521" cy="5232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085DBA-DC6C-4451-AE1D-D4B07507C3BF}"/>
              </a:ext>
            </a:extLst>
          </p:cNvPr>
          <p:cNvSpPr/>
          <p:nvPr/>
        </p:nvSpPr>
        <p:spPr>
          <a:xfrm>
            <a:off x="4770782" y="4726128"/>
            <a:ext cx="5257800" cy="868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Total storage ≤ </a:t>
            </a:r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Yellow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Orange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Red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 targets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Shortages &gt; 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7F475-9472-4934-A800-55EE8FD9E23C}"/>
              </a:ext>
            </a:extLst>
          </p:cNvPr>
          <p:cNvSpPr/>
          <p:nvPr/>
        </p:nvSpPr>
        <p:spPr>
          <a:xfrm>
            <a:off x="4770782" y="3688210"/>
            <a:ext cx="5257799" cy="924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0" algn="ctr"/>
            <a:r>
              <a:rPr lang="en-US" sz="2000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180 Runs</a:t>
            </a:r>
          </a:p>
          <a:p>
            <a:pPr marL="1143000" algn="ctr"/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(Scenario combinations)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9A25EA-F32A-4DB8-AD45-E9243AAB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59" y="3781961"/>
            <a:ext cx="711063" cy="7528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1FBCEB-2450-48F4-9087-2711A92D1AD2}"/>
              </a:ext>
            </a:extLst>
          </p:cNvPr>
          <p:cNvSpPr txBox="1"/>
          <p:nvPr/>
        </p:nvSpPr>
        <p:spPr>
          <a:xfrm>
            <a:off x="2842549" y="1215767"/>
            <a:ext cx="2258461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Flow @ Oakley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Paleo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Observed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Future Climate</a:t>
            </a:r>
          </a:p>
          <a:p>
            <a:pPr algn="ctr"/>
            <a:endParaRPr lang="en-US" sz="26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Six 30-yr blocks (800 - 970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7F7D9-4C24-4DEA-B038-7EA1E0DC1E7C}"/>
              </a:ext>
            </a:extLst>
          </p:cNvPr>
          <p:cNvSpPr txBox="1"/>
          <p:nvPr/>
        </p:nvSpPr>
        <p:spPr>
          <a:xfrm>
            <a:off x="5177274" y="1215767"/>
            <a:ext cx="2403149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Demand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Per capita use (6)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Population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Decreased Ag.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Potential ET (7)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6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(380 - 850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20CA0-818F-461B-A863-2EA4DF3CC181}"/>
              </a:ext>
            </a:extLst>
          </p:cNvPr>
          <p:cNvSpPr txBox="1"/>
          <p:nvPr/>
        </p:nvSpPr>
        <p:spPr>
          <a:xfrm>
            <a:off x="7641932" y="1215767"/>
            <a:ext cx="2032256" cy="2339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Sediment Buildup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None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1 or 2 events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Gradual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(0%, 10%, 30%)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ED56B-EF86-4CC7-BD98-380289C9B7BC}"/>
              </a:ext>
            </a:extLst>
          </p:cNvPr>
          <p:cNvSpPr txBox="1"/>
          <p:nvPr/>
        </p:nvSpPr>
        <p:spPr>
          <a:xfrm>
            <a:off x="9735697" y="1215767"/>
            <a:ext cx="2357826" cy="23391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Evaporation Rate  @ Willard Bay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Riverware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Historical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Late estimate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(3.2, 3.7, 4.0 ft/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662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>
            <a:off x="6900421" y="4620746"/>
            <a:ext cx="2187018" cy="13234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Project examples</a:t>
            </a:r>
            <a:endParaRPr lang="en-US" sz="1600" b="1" dirty="0"/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Flows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Demands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Sedimentation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Evaporation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52926-719A-4DAE-8273-C680D8210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31" y="2134721"/>
            <a:ext cx="10163175" cy="2486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51360B-B7BD-4A6A-9071-C9BC8E30B7B2}"/>
              </a:ext>
            </a:extLst>
          </p:cNvPr>
          <p:cNvSpPr txBox="1"/>
          <p:nvPr/>
        </p:nvSpPr>
        <p:spPr>
          <a:xfrm>
            <a:off x="216868" y="6401461"/>
            <a:ext cx="308110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Adapted from Wang et. al. (2020)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1CF271-5F56-457D-A1FA-1DED97D52429}"/>
              </a:ext>
            </a:extLst>
          </p:cNvPr>
          <p:cNvSpPr txBox="1"/>
          <p:nvPr/>
        </p:nvSpPr>
        <p:spPr>
          <a:xfrm>
            <a:off x="645581" y="528594"/>
            <a:ext cx="10646395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/>
              </a:rPr>
              <a:t>Scenarios express deep uncertainty about </a:t>
            </a:r>
            <a:r>
              <a:rPr lang="en-US" sz="3200" b="1" dirty="0">
                <a:solidFill>
                  <a:srgbClr val="0000FF"/>
                </a:solidFill>
                <a:latin typeface="Comic Sans MS"/>
              </a:rPr>
              <a:t>future conditions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E0FE84-87A1-40A1-90D2-389F1E1383D4}"/>
              </a:ext>
            </a:extLst>
          </p:cNvPr>
          <p:cNvCxnSpPr>
            <a:cxnSpLocks/>
          </p:cNvCxnSpPr>
          <p:nvPr/>
        </p:nvCxnSpPr>
        <p:spPr>
          <a:xfrm>
            <a:off x="1954798" y="6201406"/>
            <a:ext cx="864062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7C7A8C-F941-4F5F-A7EC-1DB29753B340}"/>
              </a:ext>
            </a:extLst>
          </p:cNvPr>
          <p:cNvSpPr txBox="1"/>
          <p:nvPr/>
        </p:nvSpPr>
        <p:spPr>
          <a:xfrm>
            <a:off x="966915" y="5953448"/>
            <a:ext cx="108964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Certain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023005-A1C9-4487-847B-18EE722DF6B8}"/>
              </a:ext>
            </a:extLst>
          </p:cNvPr>
          <p:cNvSpPr txBox="1"/>
          <p:nvPr/>
        </p:nvSpPr>
        <p:spPr>
          <a:xfrm>
            <a:off x="10746558" y="6001351"/>
            <a:ext cx="122857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Ignorance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205FB6-DC78-4643-8948-DB449401B115}"/>
              </a:ext>
            </a:extLst>
          </p:cNvPr>
          <p:cNvSpPr txBox="1"/>
          <p:nvPr/>
        </p:nvSpPr>
        <p:spPr>
          <a:xfrm>
            <a:off x="8136903" y="6273462"/>
            <a:ext cx="210060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Deep Uncertainty</a:t>
            </a:r>
          </a:p>
        </p:txBody>
      </p:sp>
    </p:spTree>
    <p:extLst>
      <p:ext uri="{BB962C8B-B14F-4D97-AF65-F5344CB8AC3E}">
        <p14:creationId xmlns:p14="http://schemas.microsoft.com/office/powerpoint/2010/main" val="10766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035D9E-F633-4622-8196-89ED5A05E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9" y="1308797"/>
            <a:ext cx="10792757" cy="5549203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94BFB29-0CC4-46E3-AB10-E131CC98346C}"/>
              </a:ext>
            </a:extLst>
          </p:cNvPr>
          <p:cNvSpPr/>
          <p:nvPr/>
        </p:nvSpPr>
        <p:spPr>
          <a:xfrm>
            <a:off x="9111523" y="1650781"/>
            <a:ext cx="599883" cy="4785091"/>
          </a:xfrm>
          <a:prstGeom prst="rect">
            <a:avLst/>
          </a:prstGeom>
          <a:solidFill>
            <a:srgbClr val="00D4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384DFD-0638-4E9D-906B-201A3CD7AF3E}"/>
              </a:ext>
            </a:extLst>
          </p:cNvPr>
          <p:cNvSpPr/>
          <p:nvPr/>
        </p:nvSpPr>
        <p:spPr>
          <a:xfrm>
            <a:off x="10268831" y="1662375"/>
            <a:ext cx="684919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063E19-01E7-4D84-AC25-D151BEB030AD}"/>
              </a:ext>
            </a:extLst>
          </p:cNvPr>
          <p:cNvSpPr/>
          <p:nvPr/>
        </p:nvSpPr>
        <p:spPr>
          <a:xfrm>
            <a:off x="9291317" y="1662375"/>
            <a:ext cx="599884" cy="4765764"/>
          </a:xfrm>
          <a:prstGeom prst="rect">
            <a:avLst/>
          </a:prstGeom>
          <a:solidFill>
            <a:srgbClr val="0095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ABE188-7284-4D51-8DB3-16ED06BF88ED}"/>
              </a:ext>
            </a:extLst>
          </p:cNvPr>
          <p:cNvSpPr/>
          <p:nvPr/>
        </p:nvSpPr>
        <p:spPr>
          <a:xfrm>
            <a:off x="4520776" y="1650781"/>
            <a:ext cx="593831" cy="477735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F01043-631E-4385-B958-DCAC2179535B}"/>
              </a:ext>
            </a:extLst>
          </p:cNvPr>
          <p:cNvSpPr/>
          <p:nvPr/>
        </p:nvSpPr>
        <p:spPr>
          <a:xfrm>
            <a:off x="3750219" y="1662377"/>
            <a:ext cx="599883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FB7F82-BA40-46A3-8342-B2E10B5B4DD2}"/>
              </a:ext>
            </a:extLst>
          </p:cNvPr>
          <p:cNvSpPr/>
          <p:nvPr/>
        </p:nvSpPr>
        <p:spPr>
          <a:xfrm>
            <a:off x="2946374" y="1662376"/>
            <a:ext cx="600376" cy="478508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6DACF-8F19-4F1B-A129-2B6D4AF7D06D}"/>
              </a:ext>
            </a:extLst>
          </p:cNvPr>
          <p:cNvSpPr txBox="1"/>
          <p:nvPr/>
        </p:nvSpPr>
        <p:spPr>
          <a:xfrm>
            <a:off x="3664618" y="1690688"/>
            <a:ext cx="782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1570-1600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30EB9-2C46-42A0-8AFC-7E664231A7AD}"/>
              </a:ext>
            </a:extLst>
          </p:cNvPr>
          <p:cNvSpPr txBox="1"/>
          <p:nvPr/>
        </p:nvSpPr>
        <p:spPr>
          <a:xfrm>
            <a:off x="2865778" y="1699931"/>
            <a:ext cx="757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1520-1550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94943-E4D5-4B01-8696-159E8BFF6638}"/>
              </a:ext>
            </a:extLst>
          </p:cNvPr>
          <p:cNvSpPr txBox="1"/>
          <p:nvPr/>
        </p:nvSpPr>
        <p:spPr>
          <a:xfrm>
            <a:off x="9040954" y="1853703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1930-1960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13DCD2-FA44-42FA-BAA4-D3E3F951A4B5}"/>
              </a:ext>
            </a:extLst>
          </p:cNvPr>
          <p:cNvSpPr txBox="1"/>
          <p:nvPr/>
        </p:nvSpPr>
        <p:spPr>
          <a:xfrm>
            <a:off x="9220697" y="1690687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1940-1970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81FC1-6E85-4CFD-B404-B025CC40322A}"/>
              </a:ext>
            </a:extLst>
          </p:cNvPr>
          <p:cNvSpPr txBox="1"/>
          <p:nvPr/>
        </p:nvSpPr>
        <p:spPr>
          <a:xfrm>
            <a:off x="10219142" y="1692514"/>
            <a:ext cx="824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Hot Dry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E3FEE-42A8-4997-9D07-79D70389A071}"/>
              </a:ext>
            </a:extLst>
          </p:cNvPr>
          <p:cNvSpPr/>
          <p:nvPr/>
        </p:nvSpPr>
        <p:spPr>
          <a:xfrm>
            <a:off x="5021404" y="1308798"/>
            <a:ext cx="2579546" cy="281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60F27-F103-4671-9B9E-353597EC444B}"/>
              </a:ext>
            </a:extLst>
          </p:cNvPr>
          <p:cNvSpPr txBox="1"/>
          <p:nvPr/>
        </p:nvSpPr>
        <p:spPr>
          <a:xfrm>
            <a:off x="4459567" y="1692514"/>
            <a:ext cx="782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1610-1640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 rot="16200000">
            <a:off x="-735203" y="3681964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B361D9-EA41-4F19-8923-1B21833D5D0B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omic Sans MS"/>
              </a:rPr>
              <a:t>Selected </a:t>
            </a:r>
            <a:r>
              <a:rPr lang="en-US" sz="3200" b="1" dirty="0">
                <a:solidFill>
                  <a:srgbClr val="3333FF"/>
                </a:solidFill>
                <a:latin typeface="Comic Sans MS"/>
              </a:rPr>
              <a:t>6 flow scenarios</a:t>
            </a:r>
            <a:endParaRPr lang="en-US" sz="3200" b="1" dirty="0">
              <a:solidFill>
                <a:srgbClr val="00B05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034868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9FCF71A-8D83-4DD3-ABD2-18FA4668E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13" y="968446"/>
            <a:ext cx="6160344" cy="5572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DA615-1782-44BD-BA4A-1C7771C01FEA}"/>
              </a:ext>
            </a:extLst>
          </p:cNvPr>
          <p:cNvSpPr txBox="1"/>
          <p:nvPr/>
        </p:nvSpPr>
        <p:spPr>
          <a:xfrm>
            <a:off x="3333750" y="244113"/>
            <a:ext cx="3524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D8158C-1954-4BD7-A50A-EA06DAF3C117}"/>
              </a:ext>
            </a:extLst>
          </p:cNvPr>
          <p:cNvGraphicFramePr>
            <a:graphicFrameLocks noGrp="1"/>
          </p:cNvGraphicFramePr>
          <p:nvPr/>
        </p:nvGraphicFramePr>
        <p:xfrm>
          <a:off x="8003154" y="4588302"/>
          <a:ext cx="3966491" cy="156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747">
                  <a:extLst>
                    <a:ext uri="{9D8B030D-6E8A-4147-A177-3AD203B41FA5}">
                      <a16:colId xmlns:a16="http://schemas.microsoft.com/office/drawing/2014/main" val="1296962319"/>
                    </a:ext>
                  </a:extLst>
                </a:gridCol>
                <a:gridCol w="1500744">
                  <a:extLst>
                    <a:ext uri="{9D8B030D-6E8A-4147-A177-3AD203B41FA5}">
                      <a16:colId xmlns:a16="http://schemas.microsoft.com/office/drawing/2014/main" val="39473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Flow Range</a:t>
                      </a:r>
                    </a:p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(</a:t>
                      </a:r>
                      <a:r>
                        <a:rPr lang="en-US" sz="1600" dirty="0" err="1">
                          <a:latin typeface="Comic Sans MS" panose="030F0702030302020204" pitchFamily="66" charset="0"/>
                        </a:rPr>
                        <a:t>kaf</a:t>
                      </a:r>
                      <a:r>
                        <a:rPr lang="en-US" sz="1600" dirty="0">
                          <a:latin typeface="Comic Sans MS" panose="030F0702030302020204" pitchFamily="66" charset="0"/>
                        </a:rPr>
                        <a:t> per year)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862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Weber @ Oakley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94 to 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86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Total basin (RiverWare)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800 to 970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17081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741B67B-04C5-4F8F-8398-EC77D6180061}"/>
              </a:ext>
            </a:extLst>
          </p:cNvPr>
          <p:cNvSpPr txBox="1"/>
          <p:nvPr/>
        </p:nvSpPr>
        <p:spPr>
          <a:xfrm>
            <a:off x="390279" y="606725"/>
            <a:ext cx="1137773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Context for flow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46821-7854-4585-A2EF-6BD3939668C5}"/>
              </a:ext>
            </a:extLst>
          </p:cNvPr>
          <p:cNvSpPr txBox="1"/>
          <p:nvPr/>
        </p:nvSpPr>
        <p:spPr>
          <a:xfrm>
            <a:off x="5721479" y="4897779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56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EE84BD-854A-4CED-9143-30A424356F1A}"/>
              </a:ext>
            </a:extLst>
          </p:cNvPr>
          <p:cNvSpPr txBox="1"/>
          <p:nvPr/>
        </p:nvSpPr>
        <p:spPr>
          <a:xfrm>
            <a:off x="5643431" y="2506996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163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7FAC4-AA8F-4CB9-B861-DF5831B0205B}"/>
              </a:ext>
            </a:extLst>
          </p:cNvPr>
          <p:cNvSpPr txBox="1"/>
          <p:nvPr/>
        </p:nvSpPr>
        <p:spPr>
          <a:xfrm>
            <a:off x="5579546" y="3238268"/>
            <a:ext cx="319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  130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819A7-3838-47A6-8AEB-11B86BD07B9C}"/>
              </a:ext>
            </a:extLst>
          </p:cNvPr>
          <p:cNvSpPr txBox="1"/>
          <p:nvPr/>
        </p:nvSpPr>
        <p:spPr>
          <a:xfrm>
            <a:off x="5693937" y="5487367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39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C9DA545-A713-45B3-8C8C-AA4D01573FA5}"/>
              </a:ext>
            </a:extLst>
          </p:cNvPr>
          <p:cNvSpPr/>
          <p:nvPr/>
        </p:nvSpPr>
        <p:spPr>
          <a:xfrm>
            <a:off x="8594308" y="1912996"/>
            <a:ext cx="573595" cy="2211921"/>
          </a:xfrm>
          <a:prstGeom prst="rightBrace">
            <a:avLst>
              <a:gd name="adj1" fmla="val 7675"/>
              <a:gd name="adj2" fmla="val 49342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CF5844-25E0-4298-8A17-4C25B7824B08}"/>
              </a:ext>
            </a:extLst>
          </p:cNvPr>
          <p:cNvSpPr txBox="1"/>
          <p:nvPr/>
        </p:nvSpPr>
        <p:spPr>
          <a:xfrm>
            <a:off x="9019261" y="2481824"/>
            <a:ext cx="1891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 of U</a:t>
            </a:r>
          </a:p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UCRFC Estimates</a:t>
            </a:r>
          </a:p>
          <a:p>
            <a:pPr algn="ctr"/>
            <a:endParaRPr lang="en-US" sz="800" b="1" u="sng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98 to 202 </a:t>
            </a:r>
            <a:r>
              <a:rPr lang="en-US" sz="1600" dirty="0" err="1">
                <a:solidFill>
                  <a:srgbClr val="7030A0"/>
                </a:solidFill>
              </a:rPr>
              <a:t>kaf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E7D084-709F-4D6B-A5FD-324123204F77}"/>
              </a:ext>
            </a:extLst>
          </p:cNvPr>
          <p:cNvSpPr txBox="1"/>
          <p:nvPr/>
        </p:nvSpPr>
        <p:spPr>
          <a:xfrm>
            <a:off x="7092223" y="6374141"/>
            <a:ext cx="496465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b="1" dirty="0">
                <a:latin typeface="Comic Sans MS"/>
              </a:rPr>
              <a:t>We do not use very high flow scenarios!!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028FA-B35A-402E-9506-7153C1CA9148}"/>
              </a:ext>
            </a:extLst>
          </p:cNvPr>
          <p:cNvSpPr txBox="1"/>
          <p:nvPr/>
        </p:nvSpPr>
        <p:spPr>
          <a:xfrm rot="16200000">
            <a:off x="-880914" y="3338935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161CD4-3069-41F5-8C2F-496FDE25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080" y="1144286"/>
            <a:ext cx="1438275" cy="1219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FB51AE9-3701-4FDB-ABB3-D1B40AF492F3}"/>
              </a:ext>
            </a:extLst>
          </p:cNvPr>
          <p:cNvSpPr txBox="1"/>
          <p:nvPr/>
        </p:nvSpPr>
        <p:spPr>
          <a:xfrm>
            <a:off x="2711524" y="6341875"/>
            <a:ext cx="15910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Water Year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C81246-E98C-4A94-A26E-B2703807AF15}"/>
              </a:ext>
            </a:extLst>
          </p:cNvPr>
          <p:cNvCxnSpPr/>
          <p:nvPr/>
        </p:nvCxnSpPr>
        <p:spPr>
          <a:xfrm>
            <a:off x="984738" y="2681246"/>
            <a:ext cx="47689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40EE4C9-D80A-403D-AE41-737BC4F0225E}"/>
              </a:ext>
            </a:extLst>
          </p:cNvPr>
          <p:cNvCxnSpPr/>
          <p:nvPr/>
        </p:nvCxnSpPr>
        <p:spPr>
          <a:xfrm>
            <a:off x="984738" y="3440723"/>
            <a:ext cx="47689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666E72-89F1-4916-B1AD-5623DBA01161}"/>
              </a:ext>
            </a:extLst>
          </p:cNvPr>
          <p:cNvCxnSpPr/>
          <p:nvPr/>
        </p:nvCxnSpPr>
        <p:spPr>
          <a:xfrm>
            <a:off x="984738" y="5100528"/>
            <a:ext cx="47689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40CB74-7372-4538-BCAF-B459487F26A7}"/>
              </a:ext>
            </a:extLst>
          </p:cNvPr>
          <p:cNvCxnSpPr/>
          <p:nvPr/>
        </p:nvCxnSpPr>
        <p:spPr>
          <a:xfrm>
            <a:off x="984738" y="5660891"/>
            <a:ext cx="47689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EDED808-B57B-4A80-99E4-8BB31777B131}"/>
              </a:ext>
            </a:extLst>
          </p:cNvPr>
          <p:cNvSpPr txBox="1"/>
          <p:nvPr/>
        </p:nvSpPr>
        <p:spPr>
          <a:xfrm>
            <a:off x="5272504" y="2187944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accent2"/>
                </a:solidFill>
              </a:rPr>
              <a:t>U of U   LOCO Estimates</a:t>
            </a:r>
          </a:p>
        </p:txBody>
      </p:sp>
    </p:spTree>
    <p:extLst>
      <p:ext uri="{BB962C8B-B14F-4D97-AF65-F5344CB8AC3E}">
        <p14:creationId xmlns:p14="http://schemas.microsoft.com/office/powerpoint/2010/main" val="99105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1" grpId="0" animBg="1"/>
      <p:bldP spid="22" grpId="0"/>
      <p:bldP spid="23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A3BF53-D7A0-4D65-AD44-A93509FD9E05}"/>
              </a:ext>
            </a:extLst>
          </p:cNvPr>
          <p:cNvGrpSpPr/>
          <p:nvPr/>
        </p:nvGrpSpPr>
        <p:grpSpPr>
          <a:xfrm>
            <a:off x="2159058" y="1366887"/>
            <a:ext cx="8854910" cy="5491113"/>
            <a:chOff x="609600" y="0"/>
            <a:chExt cx="10648949" cy="6888389"/>
          </a:xfrm>
        </p:grpSpPr>
        <p:pic>
          <p:nvPicPr>
            <p:cNvPr id="3" name="Picture 2" descr="A close up of a map&#10;&#10;Description automatically generated">
              <a:hlinkClick r:id="rId3"/>
              <a:extLst>
                <a:ext uri="{FF2B5EF4-FFF2-40B4-BE49-F238E27FC236}">
                  <a16:creationId xmlns:a16="http://schemas.microsoft.com/office/drawing/2014/main" id="{9872908D-4E22-412D-9D3B-F38D8F7C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0"/>
              <a:ext cx="10648949" cy="688838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2E3DF3F-C65A-4BF1-8838-B581C05C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2" y="721519"/>
              <a:ext cx="2196939" cy="54430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A23A36E-1212-4493-B191-BD9ABDB2A018}"/>
                </a:ext>
              </a:extLst>
            </p:cNvPr>
            <p:cNvCxnSpPr>
              <a:cxnSpLocks/>
            </p:cNvCxnSpPr>
            <p:nvPr/>
          </p:nvCxnSpPr>
          <p:spPr>
            <a:xfrm>
              <a:off x="3355181" y="693420"/>
              <a:ext cx="2187490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07BE0F-72FC-42D9-B7C4-E9B4A869C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1429" y="693420"/>
              <a:ext cx="2175803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0337FF-AF13-43C6-B6FB-B35F3AA2B8C8}"/>
                </a:ext>
              </a:extLst>
            </p:cNvPr>
            <p:cNvCxnSpPr>
              <a:cxnSpLocks/>
            </p:cNvCxnSpPr>
            <p:nvPr/>
          </p:nvCxnSpPr>
          <p:spPr>
            <a:xfrm>
              <a:off x="7737232" y="693420"/>
              <a:ext cx="2187818" cy="360235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FC02EA-28D8-4F55-9AC8-57CF43B75286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3 demographic and 1 climate factors effect demand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A3D1D2-C468-41A2-9C2A-EB6EA9503625}"/>
              </a:ext>
            </a:extLst>
          </p:cNvPr>
          <p:cNvSpPr/>
          <p:nvPr/>
        </p:nvSpPr>
        <p:spPr>
          <a:xfrm>
            <a:off x="242737" y="6022125"/>
            <a:ext cx="1608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Base Case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2EC85A-2A0C-4FE7-B24F-45890FEB450E}"/>
              </a:ext>
            </a:extLst>
          </p:cNvPr>
          <p:cNvCxnSpPr>
            <a:cxnSpLocks/>
          </p:cNvCxnSpPr>
          <p:nvPr/>
        </p:nvCxnSpPr>
        <p:spPr>
          <a:xfrm flipH="1">
            <a:off x="1891483" y="6257672"/>
            <a:ext cx="482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F9CDE1-CC85-41EE-84D8-DECE6A163CC9}"/>
              </a:ext>
            </a:extLst>
          </p:cNvPr>
          <p:cNvSpPr txBox="1"/>
          <p:nvPr/>
        </p:nvSpPr>
        <p:spPr>
          <a:xfrm rot="5400000">
            <a:off x="9909238" y="3605865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Demand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</p:spTree>
    <p:extLst>
      <p:ext uri="{BB962C8B-B14F-4D97-AF65-F5344CB8AC3E}">
        <p14:creationId xmlns:p14="http://schemas.microsoft.com/office/powerpoint/2010/main" val="382351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92A7A6-8700-4878-AE60-433E5EC8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37" y="420760"/>
            <a:ext cx="10917525" cy="62432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420760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Selected 6 of 63 demand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A690E-06FE-4343-9320-75101B262F28}"/>
              </a:ext>
            </a:extLst>
          </p:cNvPr>
          <p:cNvSpPr txBox="1"/>
          <p:nvPr/>
        </p:nvSpPr>
        <p:spPr>
          <a:xfrm>
            <a:off x="9284677" y="420760"/>
            <a:ext cx="2180492" cy="1700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57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A bit more on …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7B7675-8D87-4EAA-9106-F5B77B42A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484716"/>
              </p:ext>
            </p:extLst>
          </p:nvPr>
        </p:nvGraphicFramePr>
        <p:xfrm>
          <a:off x="350546" y="2002653"/>
          <a:ext cx="5706385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248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1253230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2790907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Decrease in total storage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None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0%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assumption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Single debris event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1.4%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e.g. Fill Causey. Not modeled. 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Gradual over time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10%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Echo, </a:t>
                      </a:r>
                      <a:r>
                        <a:rPr lang="en-US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Wanship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, East Canyon 0.1 to 0.2% per year (UDWR 2010)</a:t>
                      </a:r>
                    </a:p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Assume all loss at model beginning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Extreme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30%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Purposefully higher than observed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43569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2A27DB-814B-4553-BB69-2F2DCD855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656273"/>
              </p:ext>
            </p:extLst>
          </p:nvPr>
        </p:nvGraphicFramePr>
        <p:xfrm>
          <a:off x="6184792" y="2911886"/>
          <a:ext cx="5825653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02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978505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3509846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Rate (ft/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RiverWare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model value (UDWR)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Historical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3.7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1995 to 2005 (U of U, 2019); 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Late 21</a:t>
                      </a:r>
                      <a:r>
                        <a:rPr lang="en-US" baseline="300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st</a:t>
                      </a: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 Century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4.0</a:t>
                      </a:r>
                    </a:p>
                    <a:p>
                      <a:pPr algn="ctr"/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2085 to 2095 (U of U, 2019);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+3,300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 over Historical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F02D402-C502-4408-B8D4-D3998115841E}"/>
              </a:ext>
            </a:extLst>
          </p:cNvPr>
          <p:cNvSpPr/>
          <p:nvPr/>
        </p:nvSpPr>
        <p:spPr>
          <a:xfrm>
            <a:off x="333029" y="1395068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Reservoir Sediment Buildup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368273-E8E8-425D-B98A-1D6FBB0D7C1F}"/>
              </a:ext>
            </a:extLst>
          </p:cNvPr>
          <p:cNvSpPr/>
          <p:nvPr/>
        </p:nvSpPr>
        <p:spPr>
          <a:xfrm>
            <a:off x="6244427" y="2338910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Evaporation Rate @ Willard Bay</a:t>
            </a:r>
          </a:p>
        </p:txBody>
      </p:sp>
    </p:spTree>
    <p:extLst>
      <p:ext uri="{BB962C8B-B14F-4D97-AF65-F5344CB8AC3E}">
        <p14:creationId xmlns:p14="http://schemas.microsoft.com/office/powerpoint/2010/main" val="4067273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C6459944-093F-4398-AE7C-E9EC2A36C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02" y="267183"/>
            <a:ext cx="9678363" cy="64490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451010" y="682548"/>
            <a:ext cx="11004606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Current ok. Storage vulnerable to 100k acre-feet per year changes in inflow or demand</a:t>
            </a:r>
            <a:endParaRPr lang="en-US" sz="2600" dirty="0">
              <a:latin typeface="Comic Sans M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427520" y="5406068"/>
            <a:ext cx="4785231" cy="10156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36 inflow-demand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Comic Sans MS"/>
              </a:rPr>
              <a:t>Percent of June 1 system storage values below 380,000 acre-feet</a:t>
            </a:r>
            <a:endParaRPr lang="en-US" sz="2000" dirty="0">
              <a:highlight>
                <a:srgbClr val="FFFF00"/>
              </a:highlight>
              <a:latin typeface="Comic Sans MS" panose="030F0702030302020204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1D6B3E-0D6F-43BD-8919-E616A861798F}"/>
              </a:ext>
            </a:extLst>
          </p:cNvPr>
          <p:cNvSpPr/>
          <p:nvPr/>
        </p:nvSpPr>
        <p:spPr>
          <a:xfrm>
            <a:off x="5761520" y="5406067"/>
            <a:ext cx="4891332" cy="10156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Sedimentation = 0%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702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1099</Words>
  <Application>Microsoft Office PowerPoint</Application>
  <PresentationFormat>Widescreen</PresentationFormat>
  <Paragraphs>218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Comic Sans MS</vt:lpstr>
      <vt:lpstr>Wingdings</vt:lpstr>
      <vt:lpstr>Wingdings,Sans-Serif</vt:lpstr>
      <vt:lpstr>Office Theme</vt:lpstr>
      <vt:lpstr>Bottom-up Vulnerability Analysis Preliminary results &amp;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are still working on evaporation </vt:lpstr>
      <vt:lpstr>Riverware underestimated Willard Bay evaporation</vt:lpstr>
      <vt:lpstr>Summary of System Vulnerabilities</vt:lpstr>
      <vt:lpstr>Our Next Steps </vt:lpstr>
      <vt:lpstr>Discussion Items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Drought– Bottom-up Vulnerability Analysis</dc:title>
  <dc:creator>Jacob Everitt</dc:creator>
  <cp:lastModifiedBy>David Rosenberg</cp:lastModifiedBy>
  <cp:revision>537</cp:revision>
  <dcterms:created xsi:type="dcterms:W3CDTF">2020-02-26T02:23:49Z</dcterms:created>
  <dcterms:modified xsi:type="dcterms:W3CDTF">2020-06-04T21:28:10Z</dcterms:modified>
</cp:coreProperties>
</file>